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2" r:id="rId1"/>
    <p:sldMasterId id="2147483654" r:id="rId2"/>
  </p:sldMasterIdLst>
  <p:notesMasterIdLst>
    <p:notesMasterId r:id="rId7"/>
  </p:notesMasterIdLst>
  <p:handoutMasterIdLst>
    <p:handoutMasterId r:id="rId8"/>
  </p:handoutMasterIdLst>
  <p:sldIdLst>
    <p:sldId id="941" r:id="rId3"/>
    <p:sldId id="958" r:id="rId4"/>
    <p:sldId id="957" r:id="rId5"/>
    <p:sldId id="960" r:id="rId6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78">
          <p15:clr>
            <a:srgbClr val="A4A3A4"/>
          </p15:clr>
        </p15:guide>
        <p15:guide id="2" pos="3334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orient="horz" pos="3475">
          <p15:clr>
            <a:srgbClr val="A4A3A4"/>
          </p15:clr>
        </p15:guide>
        <p15:guide id="5" pos="3379">
          <p15:clr>
            <a:srgbClr val="A4A3A4"/>
          </p15:clr>
        </p15:guide>
        <p15:guide id="6" pos="68">
          <p15:clr>
            <a:srgbClr val="A4A3A4"/>
          </p15:clr>
        </p15:guide>
        <p15:guide id="7" pos="5692">
          <p15:clr>
            <a:srgbClr val="A4A3A4"/>
          </p15:clr>
        </p15:guide>
        <p15:guide id="8" orient="horz" pos="1117">
          <p15:clr>
            <a:srgbClr val="A4A3A4"/>
          </p15:clr>
        </p15:guide>
        <p15:guide id="9" pos="1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orient="horz" pos="3128">
          <p15:clr>
            <a:srgbClr val="A4A3A4"/>
          </p15:clr>
        </p15:guide>
        <p15:guide id="3" pos="2142">
          <p15:clr>
            <a:srgbClr val="A4A3A4"/>
          </p15:clr>
        </p15:guide>
        <p15:guide id="4" orient="horz" pos="31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9BBB59"/>
    <a:srgbClr val="C00000"/>
    <a:srgbClr val="007E39"/>
    <a:srgbClr val="000000"/>
    <a:srgbClr val="FFFFFF"/>
    <a:srgbClr val="B9CDE5"/>
    <a:srgbClr val="E46C0A"/>
    <a:srgbClr val="DCE6F2"/>
    <a:srgbClr val="FBF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518" autoAdjust="0"/>
    <p:restoredTop sz="96395" autoAdjust="0"/>
  </p:normalViewPr>
  <p:slideViewPr>
    <p:cSldViewPr>
      <p:cViewPr>
        <p:scale>
          <a:sx n="110" d="100"/>
          <a:sy n="110" d="100"/>
        </p:scale>
        <p:origin x="-72" y="288"/>
      </p:cViewPr>
      <p:guideLst>
        <p:guide orient="horz" pos="2478"/>
        <p:guide orient="horz" pos="2160"/>
        <p:guide orient="horz" pos="3475"/>
        <p:guide orient="horz" pos="1117"/>
        <p:guide pos="3334"/>
        <p:guide pos="3379"/>
        <p:guide pos="68"/>
        <p:guide pos="5692"/>
        <p:guide pos="1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598" y="-96"/>
      </p:cViewPr>
      <p:guideLst>
        <p:guide orient="horz" pos="3127"/>
        <p:guide orient="horz" pos="3128"/>
        <p:guide orient="horz" pos="312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523969558937897E-2"/>
          <c:y val="5.8666291280634185E-2"/>
          <c:w val="0.91830884531348367"/>
          <c:h val="0.67475363320052872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организаций</c:v>
                </c:pt>
              </c:strCache>
            </c:strRef>
          </c:tx>
          <c:marker>
            <c:symbol val="none"/>
          </c:marker>
          <c:dLbls>
            <c:delete val="1"/>
          </c:dLbls>
          <c:cat>
            <c:numRef>
              <c:f>Лист1!$A$2:$A$73</c:f>
              <c:numCache>
                <c:formatCode>m/d/yyyy</c:formatCode>
                <c:ptCount val="72"/>
                <c:pt idx="0">
                  <c:v>43223</c:v>
                </c:pt>
                <c:pt idx="1">
                  <c:v>43224</c:v>
                </c:pt>
                <c:pt idx="2">
                  <c:v>43225</c:v>
                </c:pt>
                <c:pt idx="3">
                  <c:v>43226</c:v>
                </c:pt>
                <c:pt idx="4">
                  <c:v>43227</c:v>
                </c:pt>
                <c:pt idx="5">
                  <c:v>43228</c:v>
                </c:pt>
                <c:pt idx="6">
                  <c:v>43229</c:v>
                </c:pt>
                <c:pt idx="7">
                  <c:v>43230</c:v>
                </c:pt>
                <c:pt idx="8">
                  <c:v>43231</c:v>
                </c:pt>
                <c:pt idx="9">
                  <c:v>43232</c:v>
                </c:pt>
                <c:pt idx="10">
                  <c:v>43233</c:v>
                </c:pt>
                <c:pt idx="11">
                  <c:v>43234</c:v>
                </c:pt>
                <c:pt idx="12">
                  <c:v>43235</c:v>
                </c:pt>
                <c:pt idx="13">
                  <c:v>43236</c:v>
                </c:pt>
                <c:pt idx="14">
                  <c:v>43237</c:v>
                </c:pt>
                <c:pt idx="15">
                  <c:v>43238</c:v>
                </c:pt>
                <c:pt idx="16">
                  <c:v>43239</c:v>
                </c:pt>
                <c:pt idx="17">
                  <c:v>43240</c:v>
                </c:pt>
                <c:pt idx="18">
                  <c:v>43241</c:v>
                </c:pt>
                <c:pt idx="19">
                  <c:v>43242</c:v>
                </c:pt>
                <c:pt idx="20">
                  <c:v>43243</c:v>
                </c:pt>
                <c:pt idx="21">
                  <c:v>43244</c:v>
                </c:pt>
                <c:pt idx="22">
                  <c:v>43245</c:v>
                </c:pt>
                <c:pt idx="23">
                  <c:v>43246</c:v>
                </c:pt>
                <c:pt idx="24">
                  <c:v>43247</c:v>
                </c:pt>
                <c:pt idx="25">
                  <c:v>43248</c:v>
                </c:pt>
                <c:pt idx="26">
                  <c:v>43249</c:v>
                </c:pt>
                <c:pt idx="27">
                  <c:v>43250</c:v>
                </c:pt>
                <c:pt idx="28">
                  <c:v>43251</c:v>
                </c:pt>
                <c:pt idx="29">
                  <c:v>43252</c:v>
                </c:pt>
                <c:pt idx="30">
                  <c:v>43253</c:v>
                </c:pt>
                <c:pt idx="31">
                  <c:v>43254</c:v>
                </c:pt>
                <c:pt idx="32">
                  <c:v>43255</c:v>
                </c:pt>
                <c:pt idx="33">
                  <c:v>43256</c:v>
                </c:pt>
                <c:pt idx="34">
                  <c:v>43257</c:v>
                </c:pt>
                <c:pt idx="35">
                  <c:v>43258</c:v>
                </c:pt>
                <c:pt idx="36">
                  <c:v>43259</c:v>
                </c:pt>
                <c:pt idx="37">
                  <c:v>43260</c:v>
                </c:pt>
                <c:pt idx="38">
                  <c:v>43261</c:v>
                </c:pt>
                <c:pt idx="39">
                  <c:v>43262</c:v>
                </c:pt>
                <c:pt idx="40">
                  <c:v>43263</c:v>
                </c:pt>
                <c:pt idx="41">
                  <c:v>43264</c:v>
                </c:pt>
                <c:pt idx="42">
                  <c:v>43265</c:v>
                </c:pt>
                <c:pt idx="43">
                  <c:v>43266</c:v>
                </c:pt>
                <c:pt idx="44">
                  <c:v>43267</c:v>
                </c:pt>
                <c:pt idx="45">
                  <c:v>43268</c:v>
                </c:pt>
                <c:pt idx="46">
                  <c:v>43269</c:v>
                </c:pt>
                <c:pt idx="47">
                  <c:v>43270</c:v>
                </c:pt>
                <c:pt idx="48">
                  <c:v>43271</c:v>
                </c:pt>
                <c:pt idx="49">
                  <c:v>43272</c:v>
                </c:pt>
                <c:pt idx="50">
                  <c:v>43273</c:v>
                </c:pt>
                <c:pt idx="51">
                  <c:v>43274</c:v>
                </c:pt>
                <c:pt idx="52">
                  <c:v>43275</c:v>
                </c:pt>
                <c:pt idx="53">
                  <c:v>43276</c:v>
                </c:pt>
                <c:pt idx="54">
                  <c:v>43277</c:v>
                </c:pt>
                <c:pt idx="55">
                  <c:v>43278</c:v>
                </c:pt>
                <c:pt idx="56">
                  <c:v>43279</c:v>
                </c:pt>
                <c:pt idx="57">
                  <c:v>43280</c:v>
                </c:pt>
                <c:pt idx="58">
                  <c:v>43281</c:v>
                </c:pt>
                <c:pt idx="59">
                  <c:v>43282</c:v>
                </c:pt>
                <c:pt idx="60">
                  <c:v>43283</c:v>
                </c:pt>
                <c:pt idx="61">
                  <c:v>43284</c:v>
                </c:pt>
                <c:pt idx="62">
                  <c:v>43285</c:v>
                </c:pt>
                <c:pt idx="63">
                  <c:v>43286</c:v>
                </c:pt>
                <c:pt idx="64">
                  <c:v>43287</c:v>
                </c:pt>
                <c:pt idx="65">
                  <c:v>43288</c:v>
                </c:pt>
                <c:pt idx="66">
                  <c:v>43289</c:v>
                </c:pt>
                <c:pt idx="67">
                  <c:v>43290</c:v>
                </c:pt>
                <c:pt idx="68">
                  <c:v>43291</c:v>
                </c:pt>
                <c:pt idx="69">
                  <c:v>43292</c:v>
                </c:pt>
                <c:pt idx="70">
                  <c:v>43293</c:v>
                </c:pt>
                <c:pt idx="71">
                  <c:v>43294</c:v>
                </c:pt>
              </c:numCache>
            </c:numRef>
          </c:cat>
          <c:val>
            <c:numRef>
              <c:f>Лист1!$B$2:$B$73</c:f>
              <c:numCache>
                <c:formatCode>General</c:formatCode>
                <c:ptCount val="72"/>
                <c:pt idx="0">
                  <c:v>63</c:v>
                </c:pt>
                <c:pt idx="1">
                  <c:v>63</c:v>
                </c:pt>
                <c:pt idx="2">
                  <c:v>63</c:v>
                </c:pt>
                <c:pt idx="3">
                  <c:v>63</c:v>
                </c:pt>
                <c:pt idx="4">
                  <c:v>63</c:v>
                </c:pt>
                <c:pt idx="5">
                  <c:v>63</c:v>
                </c:pt>
                <c:pt idx="6">
                  <c:v>63</c:v>
                </c:pt>
                <c:pt idx="7">
                  <c:v>63</c:v>
                </c:pt>
                <c:pt idx="8">
                  <c:v>63</c:v>
                </c:pt>
                <c:pt idx="9">
                  <c:v>63</c:v>
                </c:pt>
                <c:pt idx="10">
                  <c:v>63</c:v>
                </c:pt>
                <c:pt idx="11">
                  <c:v>660</c:v>
                </c:pt>
                <c:pt idx="12">
                  <c:v>660</c:v>
                </c:pt>
                <c:pt idx="13">
                  <c:v>660</c:v>
                </c:pt>
                <c:pt idx="14">
                  <c:v>660</c:v>
                </c:pt>
                <c:pt idx="15">
                  <c:v>660</c:v>
                </c:pt>
                <c:pt idx="16">
                  <c:v>660</c:v>
                </c:pt>
                <c:pt idx="17">
                  <c:v>660</c:v>
                </c:pt>
                <c:pt idx="18">
                  <c:v>660</c:v>
                </c:pt>
                <c:pt idx="19">
                  <c:v>660</c:v>
                </c:pt>
                <c:pt idx="20">
                  <c:v>660</c:v>
                </c:pt>
                <c:pt idx="21">
                  <c:v>660</c:v>
                </c:pt>
                <c:pt idx="22">
                  <c:v>660</c:v>
                </c:pt>
                <c:pt idx="23">
                  <c:v>660</c:v>
                </c:pt>
                <c:pt idx="24">
                  <c:v>660</c:v>
                </c:pt>
                <c:pt idx="25">
                  <c:v>660</c:v>
                </c:pt>
                <c:pt idx="26">
                  <c:v>660</c:v>
                </c:pt>
                <c:pt idx="27">
                  <c:v>660</c:v>
                </c:pt>
                <c:pt idx="28">
                  <c:v>660</c:v>
                </c:pt>
                <c:pt idx="29">
                  <c:v>660</c:v>
                </c:pt>
                <c:pt idx="30">
                  <c:v>660</c:v>
                </c:pt>
                <c:pt idx="31">
                  <c:v>660</c:v>
                </c:pt>
                <c:pt idx="32">
                  <c:v>2400</c:v>
                </c:pt>
                <c:pt idx="33">
                  <c:v>2400</c:v>
                </c:pt>
                <c:pt idx="34">
                  <c:v>2400</c:v>
                </c:pt>
                <c:pt idx="35">
                  <c:v>2400</c:v>
                </c:pt>
                <c:pt idx="36">
                  <c:v>2400</c:v>
                </c:pt>
                <c:pt idx="37">
                  <c:v>2400</c:v>
                </c:pt>
                <c:pt idx="38">
                  <c:v>2400</c:v>
                </c:pt>
                <c:pt idx="39">
                  <c:v>2400</c:v>
                </c:pt>
                <c:pt idx="40">
                  <c:v>2400</c:v>
                </c:pt>
                <c:pt idx="41">
                  <c:v>2400</c:v>
                </c:pt>
                <c:pt idx="42">
                  <c:v>2400</c:v>
                </c:pt>
                <c:pt idx="43">
                  <c:v>2400</c:v>
                </c:pt>
                <c:pt idx="44">
                  <c:v>2400</c:v>
                </c:pt>
                <c:pt idx="45">
                  <c:v>2400</c:v>
                </c:pt>
                <c:pt idx="46">
                  <c:v>8717</c:v>
                </c:pt>
                <c:pt idx="47">
                  <c:v>8717</c:v>
                </c:pt>
                <c:pt idx="48">
                  <c:v>8717</c:v>
                </c:pt>
                <c:pt idx="49">
                  <c:v>8717</c:v>
                </c:pt>
                <c:pt idx="50">
                  <c:v>8717</c:v>
                </c:pt>
                <c:pt idx="51">
                  <c:v>8717</c:v>
                </c:pt>
                <c:pt idx="52">
                  <c:v>8717</c:v>
                </c:pt>
                <c:pt idx="53">
                  <c:v>8717</c:v>
                </c:pt>
                <c:pt idx="54">
                  <c:v>8717</c:v>
                </c:pt>
                <c:pt idx="55">
                  <c:v>8717</c:v>
                </c:pt>
                <c:pt idx="56">
                  <c:v>8717</c:v>
                </c:pt>
                <c:pt idx="57">
                  <c:v>8717</c:v>
                </c:pt>
                <c:pt idx="58">
                  <c:v>8717</c:v>
                </c:pt>
                <c:pt idx="59">
                  <c:v>8717</c:v>
                </c:pt>
                <c:pt idx="60">
                  <c:v>13924</c:v>
                </c:pt>
                <c:pt idx="61">
                  <c:v>13924</c:v>
                </c:pt>
                <c:pt idx="62">
                  <c:v>13924</c:v>
                </c:pt>
                <c:pt idx="63">
                  <c:v>13924</c:v>
                </c:pt>
                <c:pt idx="64">
                  <c:v>13924</c:v>
                </c:pt>
                <c:pt idx="65">
                  <c:v>13924</c:v>
                </c:pt>
                <c:pt idx="66">
                  <c:v>13924</c:v>
                </c:pt>
                <c:pt idx="67">
                  <c:v>13924</c:v>
                </c:pt>
                <c:pt idx="68">
                  <c:v>13924</c:v>
                </c:pt>
                <c:pt idx="69">
                  <c:v>13924</c:v>
                </c:pt>
                <c:pt idx="70">
                  <c:v>13924</c:v>
                </c:pt>
                <c:pt idx="71">
                  <c:v>13924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755-4749-B019-1BB2FF3175C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9994752"/>
        <c:axId val="78837952"/>
      </c:lineChart>
      <c:dateAx>
        <c:axId val="8999475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78837952"/>
        <c:crosses val="autoZero"/>
        <c:auto val="1"/>
        <c:lblOffset val="100"/>
        <c:baseTimeUnit val="days"/>
      </c:dateAx>
      <c:valAx>
        <c:axId val="788379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899947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1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E84A2AA4-D341-45D2-B26A-BE647DD0A059}" type="datetimeFigureOut">
              <a:rPr lang="ru-RU"/>
              <a:pPr>
                <a:defRPr/>
              </a:pPr>
              <a:t>08.08.2018</a:t>
            </a:fld>
            <a:endParaRPr lang="ru-RU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4641F73D-3E55-4D97-8917-104DFA6D9A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798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1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9" y="4716464"/>
            <a:ext cx="5437187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7614A45B-EAB6-4EBA-B077-C21F81888F1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6395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14A45B-EAB6-4EBA-B077-C21F81888F19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4128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14A45B-EAB6-4EBA-B077-C21F81888F19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0361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14A45B-EAB6-4EBA-B077-C21F81888F19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9450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14A45B-EAB6-4EBA-B077-C21F81888F19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9450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kazna_to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>
                <a:latin typeface="Times New Roman" pitchFamily="18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latin typeface="Times New Roman" pitchFamily="18" charset="0"/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EE179F1-F296-491F-8A17-618B743D8A35}" type="datetime1">
              <a:rPr lang="ru-RU" smtClean="0"/>
              <a:t>08.08.2018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DCE0C-D1C8-4F42-8752-CDA1A7DC8F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200369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28AE49-8DC2-4C84-B40F-091DDC725E0E}" type="datetime1">
              <a:rPr lang="ru-RU" smtClean="0"/>
              <a:t>08.08.2018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CDBEE-0FC1-4306-9343-093CE3BB9F2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684102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0FA31-CA61-4C31-AA21-6502FBE4C55C}" type="datetime1">
              <a:rPr lang="ru-RU" smtClean="0"/>
              <a:t>08.08.2018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43189-F6D7-43E2-875E-21CEF532AB9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835843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84A79-1E1F-4D07-85B3-938BD81D5766}" type="datetime1">
              <a:rPr lang="ru-RU" smtClean="0"/>
              <a:t>08.08.2018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3F511-3862-45B2-A8BC-52C3F27CF9A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905830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691DB-23AD-495D-939E-CB65A70B6009}" type="datetime1">
              <a:rPr lang="ru-RU" smtClean="0"/>
              <a:t>08.08.2018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104E6-57C3-434C-8C71-3816734434D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814726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B2DB4-4BDB-40FA-8705-737B85EEC39E}" type="datetime1">
              <a:rPr lang="ru-RU" smtClean="0"/>
              <a:t>08.08.2018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206B7-BC9A-4149-9889-E597D374552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22334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2E817B-E5C4-4C0A-8042-F34F472B09B8}" type="datetime1">
              <a:rPr lang="ru-RU" smtClean="0"/>
              <a:t>08.08.2018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D07E1-FE55-4E4B-96F2-2139FD493DF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786226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07CB6-361B-4718-9CDF-F7459C5A3E94}" type="datetime1">
              <a:rPr lang="ru-RU" smtClean="0"/>
              <a:t>08.08.2018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248A8-5D10-484E-9941-5AA6D58460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748631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42B0D-A7DB-4DCF-A087-28EB21417DE9}" type="datetime1">
              <a:rPr lang="ru-RU" smtClean="0"/>
              <a:t>08.08.2018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05781-6655-4DE1-A727-A9BC7C2AA66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906287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A0A0A-0CDD-40E7-B2F8-39406D42FEA4}" type="datetime1">
              <a:rPr lang="ru-RU" smtClean="0"/>
              <a:t>08.08.2018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33089-B9A0-434C-834B-0941DD9A3B4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312203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717550"/>
            <a:ext cx="2057400" cy="540861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717550"/>
            <a:ext cx="6019800" cy="540861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48479-A500-46F0-B6B0-ADC11C2680FE}" type="datetime1">
              <a:rPr lang="ru-RU" smtClean="0"/>
              <a:t>08.08.2018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96657F-81A8-4475-B35C-79A99B802FA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067275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717550"/>
            <a:ext cx="8208963" cy="71913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CE52B-CAD3-42E3-88A3-D96BE83E3294}" type="datetime1">
              <a:rPr lang="ru-RU" smtClean="0"/>
              <a:t>08.08.2018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DC210A-AC73-4C6A-94DE-68771DC6BD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357544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>
          <a:xfrm>
            <a:off x="1692275" y="259879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A62D941-5802-4A73-824A-5DB20D9805BC}" type="datetime1">
              <a:rPr lang="ru-RU" smtClean="0"/>
              <a:t>08.08.2018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60233" y="6588125"/>
            <a:ext cx="348271" cy="249238"/>
          </a:xfrm>
          <a:prstGeom prst="rect">
            <a:avLst/>
          </a:prstGeom>
        </p:spPr>
        <p:txBody>
          <a:bodyPr/>
          <a:lstStyle>
            <a:lvl1pPr algn="ctr">
              <a:defRPr sz="1050" i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F41C1F5-76D5-4B30-890D-562676ECC5B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5054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53801-367C-438E-B077-F478A139E49B}" type="datetime1">
              <a:rPr lang="ru-RU" smtClean="0"/>
              <a:t>08.08.2018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60233" y="6588125"/>
            <a:ext cx="348271" cy="249238"/>
          </a:xfrm>
          <a:prstGeom prst="rect">
            <a:avLst/>
          </a:prstGeom>
        </p:spPr>
        <p:txBody>
          <a:bodyPr/>
          <a:lstStyle>
            <a:lvl1pPr algn="ctr">
              <a:defRPr sz="1050" i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F41C1F5-76D5-4B30-890D-562676ECC5B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9229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717550"/>
            <a:ext cx="8208963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>
              <a:defRPr sz="1500" smtClean="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93669F39-F0C6-47CF-8349-7F7E46E6DFDB}" type="datetime1">
              <a:rPr lang="ru-RU" smtClean="0"/>
              <a:t>08.08.2018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 algn="ctr">
              <a:defRPr sz="15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04250" y="6545263"/>
            <a:ext cx="468313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>
            <a:lvl1pPr algn="r">
              <a:defRPr sz="15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B3BCA94B-7CD2-4959-B9B0-31F3708FB3A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pic>
        <p:nvPicPr>
          <p:cNvPr id="1031" name="Picture 8" descr="kazna_top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18" r:id="rId1"/>
    <p:sldLayoutId id="2147484305" r:id="rId2"/>
    <p:sldLayoutId id="2147484306" r:id="rId3"/>
    <p:sldLayoutId id="2147484307" r:id="rId4"/>
    <p:sldLayoutId id="2147484308" r:id="rId5"/>
    <p:sldLayoutId id="2147484309" r:id="rId6"/>
    <p:sldLayoutId id="2147484310" r:id="rId7"/>
    <p:sldLayoutId id="2147484311" r:id="rId8"/>
    <p:sldLayoutId id="2147484312" r:id="rId9"/>
    <p:sldLayoutId id="2147484313" r:id="rId10"/>
    <p:sldLayoutId id="2147484314" r:id="rId11"/>
    <p:sldLayoutId id="2147484315" r:id="rId12"/>
  </p:sldLayoutIdLst>
  <p:transition/>
  <p:hf hdr="0" ftr="0" dt="0"/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MS PGothic" pitchFamily="34" charset="-128"/>
          <a:cs typeface="MS PGothic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5pPr>
      <a:lvl6pPr marL="4572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6pPr>
      <a:lvl7pPr marL="9144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7pPr>
      <a:lvl8pPr marL="13716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8pPr>
      <a:lvl9pPr marL="18288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4pPr>
      <a:lvl5pPr marL="2152650" indent="-236538" algn="l" defTabSz="957263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5pPr>
      <a:lvl6pPr marL="26098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30670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5242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9814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1692275" y="260350"/>
            <a:ext cx="57594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E7CACA6-DBF3-4F41-9D5F-4F4D6F8D07EB}" type="datetime1">
              <a:rPr lang="ru-RU" smtClean="0"/>
              <a:t>08.08.2018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60233" y="6588125"/>
            <a:ext cx="348271" cy="249238"/>
          </a:xfrm>
          <a:prstGeom prst="rect">
            <a:avLst/>
          </a:prstGeom>
        </p:spPr>
        <p:txBody>
          <a:bodyPr/>
          <a:lstStyle>
            <a:lvl1pPr algn="ctr">
              <a:defRPr sz="1050" i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F41C1F5-76D5-4B30-890D-562676ECC5B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9" r:id="rId1"/>
    <p:sldLayoutId id="2147484316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206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206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206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206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2060"/>
          </a:solidFill>
          <a:latin typeface="Arial" charset="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2996952"/>
            <a:ext cx="7920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/>
            <a:r>
              <a:rPr lang="ru-RU" sz="2000" b="1" dirty="0" smtClean="0">
                <a:latin typeface="Century Gothic" panose="020B0502020202020204" pitchFamily="34" charset="0"/>
              </a:rPr>
              <a:t>Формирование </a:t>
            </a:r>
          </a:p>
          <a:p>
            <a:pPr algn="ctr" eaLnBrk="0" hangingPunct="0"/>
            <a:r>
              <a:rPr lang="ru-RU" sz="2000" b="1" dirty="0" smtClean="0">
                <a:latin typeface="Century Gothic" panose="020B0502020202020204" pitchFamily="34" charset="0"/>
              </a:rPr>
              <a:t>сведений о бюджетных обязательствах</a:t>
            </a:r>
          </a:p>
          <a:p>
            <a:pPr algn="ctr" eaLnBrk="0" hangingPunct="0"/>
            <a:r>
              <a:rPr lang="ru-RU" sz="2000" b="1" dirty="0" smtClean="0">
                <a:latin typeface="Century Gothic" panose="020B0502020202020204" pitchFamily="34" charset="0"/>
              </a:rPr>
              <a:t>с использованием</a:t>
            </a:r>
          </a:p>
          <a:p>
            <a:pPr algn="ctr" eaLnBrk="0" hangingPunct="0"/>
            <a:r>
              <a:rPr lang="ru-RU" sz="2000" b="1" dirty="0" smtClean="0">
                <a:latin typeface="Century Gothic" panose="020B0502020202020204" pitchFamily="34" charset="0"/>
              </a:rPr>
              <a:t>единой информационной системы в сфере закупок</a:t>
            </a:r>
            <a:endParaRPr lang="ru-RU" sz="2000" b="1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D8E7676-675B-4FE8-A990-94EB5B01EBC4}"/>
              </a:ext>
            </a:extLst>
          </p:cNvPr>
          <p:cNvSpPr txBox="1"/>
          <p:nvPr/>
        </p:nvSpPr>
        <p:spPr>
          <a:xfrm>
            <a:off x="1979712" y="192881"/>
            <a:ext cx="590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Century Gothic" panose="020B0502020202020204" pitchFamily="34" charset="0"/>
              </a:rPr>
              <a:t>План поэтапного подключения организаций к функционалу формирования БО в ЕИС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326535"/>
              </p:ext>
            </p:extLst>
          </p:nvPr>
        </p:nvGraphicFramePr>
        <p:xfrm>
          <a:off x="1835696" y="1844379"/>
          <a:ext cx="5472608" cy="120523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12744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9908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99083">
                  <a:extLst>
                    <a:ext uri="{9D8B030D-6E8A-4147-A177-3AD203B41FA5}">
                      <a16:colId xmlns:a16="http://schemas.microsoft.com/office/drawing/2014/main" xmlns="" val="3453852592"/>
                    </a:ext>
                  </a:extLst>
                </a:gridCol>
              </a:tblGrid>
              <a:tr h="2851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Наименование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2875" algn="l"/>
                        </a:tabLst>
                      </a:pPr>
                      <a:r>
                        <a:rPr lang="ru-RU" sz="1050" b="1" dirty="0">
                          <a:effectLst/>
                        </a:rPr>
                        <a:t>Дата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2875" algn="l"/>
                        </a:tabLst>
                      </a:pPr>
                      <a:r>
                        <a:rPr lang="ru-RU" sz="1000" b="1" dirty="0">
                          <a:effectLst/>
                          <a:latin typeface="Times New Roman"/>
                          <a:ea typeface="Times New Roman"/>
                        </a:rPr>
                        <a:t>Кол-во ГРБС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1 волна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03.05.2018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2 волна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14.05.2018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3 волна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13.06.2018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</a:rPr>
                        <a:t>19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effectLst/>
                        </a:rPr>
                        <a:t>4 волна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16.07.2018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</a:rPr>
                        <a:t>26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5 волна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30.07.2018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</a:rPr>
                        <a:t>24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52" name="Диаграмма 51"/>
          <p:cNvGraphicFramePr/>
          <p:nvPr>
            <p:extLst>
              <p:ext uri="{D42A27DB-BD31-4B8C-83A1-F6EECF244321}">
                <p14:modId xmlns:p14="http://schemas.microsoft.com/office/powerpoint/2010/main" val="3873235527"/>
              </p:ext>
            </p:extLst>
          </p:nvPr>
        </p:nvGraphicFramePr>
        <p:xfrm>
          <a:off x="323528" y="3789040"/>
          <a:ext cx="8640960" cy="2536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01244" y="1269920"/>
            <a:ext cx="3220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Century Gothic" panose="020B0502020202020204" pitchFamily="34" charset="0"/>
              </a:rPr>
              <a:t>Сроки подключения организаций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3292300"/>
            <a:ext cx="7902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Общее количество организаций, формирующих БО в ЕИС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1600" y="5282532"/>
            <a:ext cx="1080120" cy="2935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1752" y="5282532"/>
            <a:ext cx="1096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63</a:t>
            </a:r>
            <a:r>
              <a:rPr lang="ru-RU" sz="1200" dirty="0">
                <a:latin typeface="Century Gothic" panose="020B0502020202020204" pitchFamily="34" charset="0"/>
              </a:rPr>
              <a:t> (волна 1)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724446" y="5157192"/>
            <a:ext cx="1080120" cy="2935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99792" y="5157192"/>
            <a:ext cx="11400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Century Gothic" panose="020B0502020202020204" pitchFamily="34" charset="0"/>
              </a:rPr>
              <a:t>596</a:t>
            </a:r>
            <a:r>
              <a:rPr lang="ru-RU" sz="1200" dirty="0" smtClean="0">
                <a:latin typeface="Century Gothic" panose="020B0502020202020204" pitchFamily="34" charset="0"/>
              </a:rPr>
              <a:t>(волна </a:t>
            </a:r>
            <a:r>
              <a:rPr lang="en-US" sz="1200" dirty="0">
                <a:latin typeface="Century Gothic" panose="020B0502020202020204" pitchFamily="34" charset="0"/>
              </a:rPr>
              <a:t>2</a:t>
            </a:r>
            <a:r>
              <a:rPr lang="ru-RU" sz="12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96654" y="4941168"/>
            <a:ext cx="1168494" cy="2935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72000" y="4941168"/>
            <a:ext cx="1269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Century Gothic" panose="020B0502020202020204" pitchFamily="34" charset="0"/>
              </a:rPr>
              <a:t>2316</a:t>
            </a:r>
            <a:r>
              <a:rPr lang="en-US" sz="1200" b="1" dirty="0" smtClean="0">
                <a:latin typeface="Century Gothic" panose="020B0502020202020204" pitchFamily="34" charset="0"/>
              </a:rPr>
              <a:t> </a:t>
            </a:r>
            <a:r>
              <a:rPr lang="ru-RU" sz="1200" dirty="0">
                <a:latin typeface="Century Gothic" panose="020B0502020202020204" pitchFamily="34" charset="0"/>
              </a:rPr>
              <a:t>(волна </a:t>
            </a:r>
            <a:r>
              <a:rPr lang="en-US" sz="1200" dirty="0">
                <a:latin typeface="Century Gothic" panose="020B0502020202020204" pitchFamily="34" charset="0"/>
              </a:rPr>
              <a:t>3</a:t>
            </a:r>
            <a:r>
              <a:rPr lang="ru-RU" sz="12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180830" y="4293096"/>
            <a:ext cx="1168494" cy="2935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56176" y="4293096"/>
            <a:ext cx="1269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Century Gothic" panose="020B0502020202020204" pitchFamily="34" charset="0"/>
              </a:rPr>
              <a:t>8651</a:t>
            </a:r>
            <a:r>
              <a:rPr lang="en-US" sz="1200" b="1" dirty="0" smtClean="0">
                <a:latin typeface="Century Gothic" panose="020B0502020202020204" pitchFamily="34" charset="0"/>
              </a:rPr>
              <a:t> </a:t>
            </a:r>
            <a:r>
              <a:rPr lang="ru-RU" sz="1200" dirty="0">
                <a:latin typeface="Century Gothic" panose="020B0502020202020204" pitchFamily="34" charset="0"/>
              </a:rPr>
              <a:t>(волна </a:t>
            </a:r>
            <a:r>
              <a:rPr lang="en-US" sz="1200" dirty="0">
                <a:latin typeface="Century Gothic" panose="020B0502020202020204" pitchFamily="34" charset="0"/>
              </a:rPr>
              <a:t>4</a:t>
            </a:r>
            <a:r>
              <a:rPr lang="ru-RU" sz="12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540281" y="3783524"/>
            <a:ext cx="1228623" cy="2935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15628" y="3783524"/>
            <a:ext cx="13131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Century Gothic" panose="020B0502020202020204" pitchFamily="34" charset="0"/>
              </a:rPr>
              <a:t>15433</a:t>
            </a:r>
            <a:r>
              <a:rPr lang="ru-RU" sz="1200" dirty="0" smtClean="0">
                <a:latin typeface="Century Gothic" panose="020B0502020202020204" pitchFamily="34" charset="0"/>
              </a:rPr>
              <a:t>(волна </a:t>
            </a:r>
            <a:r>
              <a:rPr lang="en-US" sz="1200" dirty="0">
                <a:latin typeface="Century Gothic" panose="020B0502020202020204" pitchFamily="34" charset="0"/>
              </a:rPr>
              <a:t>5</a:t>
            </a:r>
            <a:r>
              <a:rPr lang="ru-RU" sz="1200" dirty="0">
                <a:latin typeface="Century Gothic" panose="020B0502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53028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D8E7676-675B-4FE8-A990-94EB5B01EBC4}"/>
              </a:ext>
            </a:extLst>
          </p:cNvPr>
          <p:cNvSpPr txBox="1"/>
          <p:nvPr/>
        </p:nvSpPr>
        <p:spPr>
          <a:xfrm>
            <a:off x="1979712" y="192881"/>
            <a:ext cx="590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Century Gothic" panose="020B0502020202020204" pitchFamily="34" charset="0"/>
              </a:rPr>
              <a:t>Схема работы с принимаемыми и принятыми бюджетными обязательствами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100347" y="1641927"/>
            <a:ext cx="4898267" cy="48114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63989" y="1922820"/>
            <a:ext cx="1352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5148064" y="1641926"/>
            <a:ext cx="3891444" cy="479906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901774" y="2821603"/>
            <a:ext cx="887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latin typeface="Century Gothic" panose="020B0502020202020204" pitchFamily="34" charset="0"/>
              </a:rPr>
              <a:t>Извещение о постановке на учет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6885612" y="3779748"/>
            <a:ext cx="9119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900" dirty="0">
                <a:latin typeface="Century Gothic" panose="020B0502020202020204" pitchFamily="34" charset="0"/>
              </a:rPr>
              <a:t>Отражение БО на л/с</a:t>
            </a:r>
          </a:p>
        </p:txBody>
      </p:sp>
      <p:cxnSp>
        <p:nvCxnSpPr>
          <p:cNvPr id="73" name="Прямая со стрелкой 72"/>
          <p:cNvCxnSpPr/>
          <p:nvPr/>
        </p:nvCxnSpPr>
        <p:spPr>
          <a:xfrm flipV="1">
            <a:off x="1629559" y="2102036"/>
            <a:ext cx="564919" cy="18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4" name="Прямоугольник 73"/>
          <p:cNvSpPr/>
          <p:nvPr/>
        </p:nvSpPr>
        <p:spPr>
          <a:xfrm>
            <a:off x="143017" y="1772816"/>
            <a:ext cx="1400590" cy="1690447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101148" y="1140954"/>
            <a:ext cx="4898267" cy="423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6" name="Прямоугольник 7"/>
          <p:cNvSpPr>
            <a:spLocks noChangeArrowheads="1"/>
          </p:cNvSpPr>
          <p:nvPr/>
        </p:nvSpPr>
        <p:spPr bwMode="auto">
          <a:xfrm>
            <a:off x="1403648" y="1065863"/>
            <a:ext cx="2304256" cy="517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r>
              <a:rPr lang="ru-RU" b="1" dirty="0">
                <a:latin typeface="Century Gothic" panose="020B0502020202020204" pitchFamily="34" charset="0"/>
              </a:rPr>
              <a:t>Заказчик (ЕИС)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5145052" y="1140954"/>
            <a:ext cx="3891444" cy="4420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80" name="Прямоугольник 7"/>
          <p:cNvSpPr>
            <a:spLocks noChangeArrowheads="1"/>
          </p:cNvSpPr>
          <p:nvPr/>
        </p:nvSpPr>
        <p:spPr bwMode="auto">
          <a:xfrm>
            <a:off x="6084168" y="1103408"/>
            <a:ext cx="2350199" cy="517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r>
              <a:rPr lang="ru-RU" b="1" dirty="0">
                <a:latin typeface="Century Gothic" panose="020B0502020202020204" pitchFamily="34" charset="0"/>
              </a:rPr>
              <a:t>ФК  (ПУР</a:t>
            </a:r>
            <a:r>
              <a:rPr lang="en-US" b="1" dirty="0">
                <a:latin typeface="Century Gothic" panose="020B0502020202020204" pitchFamily="34" charset="0"/>
              </a:rPr>
              <a:t>/</a:t>
            </a:r>
            <a:r>
              <a:rPr lang="ru-RU" b="1" dirty="0">
                <a:latin typeface="Century Gothic" panose="020B0502020202020204" pitchFamily="34" charset="0"/>
              </a:rPr>
              <a:t>АС ФК)</a:t>
            </a:r>
          </a:p>
        </p:txBody>
      </p:sp>
      <p:pic>
        <p:nvPicPr>
          <p:cNvPr id="81" name="Picture 2" descr="C:\Users\Chepurnov\Desktop\Document-edit_icon-icons.com_5212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929960"/>
            <a:ext cx="176742" cy="19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2" descr="C:\Users\Chepurnov\Desktop\Document-edit_icon-icons.com_5212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84628"/>
            <a:ext cx="176742" cy="19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Прямоугольник 82"/>
          <p:cNvSpPr/>
          <p:nvPr/>
        </p:nvSpPr>
        <p:spPr>
          <a:xfrm>
            <a:off x="467544" y="1804754"/>
            <a:ext cx="95568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Century Gothic" panose="020B0502020202020204" pitchFamily="34" charset="0"/>
              </a:rPr>
              <a:t>План-график </a:t>
            </a:r>
            <a:endParaRPr lang="en-US" sz="1000" dirty="0">
              <a:latin typeface="Century Gothic" panose="020B0502020202020204" pitchFamily="34" charset="0"/>
            </a:endParaRPr>
          </a:p>
          <a:p>
            <a:pPr algn="ctr"/>
            <a:r>
              <a:rPr lang="ru-RU" sz="1000" dirty="0">
                <a:latin typeface="Century Gothic" panose="020B0502020202020204" pitchFamily="34" charset="0"/>
              </a:rPr>
              <a:t>закупок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345843" y="2802994"/>
            <a:ext cx="124745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1000" dirty="0">
                <a:latin typeface="Century Gothic" panose="020B0502020202020204" pitchFamily="34" charset="0"/>
              </a:rPr>
              <a:t>Извещение об </a:t>
            </a:r>
            <a:endParaRPr lang="en-US" altLang="ru-RU" sz="1000" dirty="0">
              <a:latin typeface="Century Gothic" panose="020B0502020202020204" pitchFamily="34" charset="0"/>
            </a:endParaRPr>
          </a:p>
          <a:p>
            <a:pPr algn="ctr"/>
            <a:r>
              <a:rPr lang="ru-RU" altLang="ru-RU" sz="1000" dirty="0">
                <a:latin typeface="Century Gothic" panose="020B0502020202020204" pitchFamily="34" charset="0"/>
              </a:rPr>
              <a:t>осуществлении </a:t>
            </a:r>
            <a:endParaRPr lang="en-US" altLang="ru-RU" sz="1000" dirty="0">
              <a:latin typeface="Century Gothic" panose="020B0502020202020204" pitchFamily="34" charset="0"/>
            </a:endParaRPr>
          </a:p>
          <a:p>
            <a:pPr algn="ctr"/>
            <a:r>
              <a:rPr lang="ru-RU" altLang="ru-RU" sz="1000" dirty="0">
                <a:latin typeface="Century Gothic" panose="020B0502020202020204" pitchFamily="34" charset="0"/>
              </a:rPr>
              <a:t>закупки</a:t>
            </a:r>
          </a:p>
        </p:txBody>
      </p:sp>
      <p:sp>
        <p:nvSpPr>
          <p:cNvPr id="85" name="Стрелка вправо 84"/>
          <p:cNvSpPr/>
          <p:nvPr/>
        </p:nvSpPr>
        <p:spPr>
          <a:xfrm rot="5400000">
            <a:off x="774653" y="2356629"/>
            <a:ext cx="348712" cy="333214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88" name="Стрелка вправо 87"/>
          <p:cNvSpPr/>
          <p:nvPr/>
        </p:nvSpPr>
        <p:spPr>
          <a:xfrm rot="5400000">
            <a:off x="774653" y="3940805"/>
            <a:ext cx="348712" cy="333214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cxnSp>
        <p:nvCxnSpPr>
          <p:cNvPr id="92" name="Прямая со стрелкой 91"/>
          <p:cNvCxnSpPr/>
          <p:nvPr/>
        </p:nvCxnSpPr>
        <p:spPr>
          <a:xfrm flipV="1">
            <a:off x="1629559" y="2239298"/>
            <a:ext cx="564919" cy="18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3" name="Прямоугольник 92"/>
          <p:cNvSpPr/>
          <p:nvPr/>
        </p:nvSpPr>
        <p:spPr>
          <a:xfrm>
            <a:off x="161490" y="4399833"/>
            <a:ext cx="1382117" cy="566409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2409391" y="1711993"/>
            <a:ext cx="2156939" cy="4720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2472547" y="1734289"/>
            <a:ext cx="221246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dirty="0">
                <a:latin typeface="Century Gothic" panose="020B0502020202020204" pitchFamily="34" charset="0"/>
              </a:rPr>
              <a:t>Формирование сведений о </a:t>
            </a:r>
          </a:p>
          <a:p>
            <a:pPr algn="ctr"/>
            <a:r>
              <a:rPr lang="ru-RU" sz="1100" dirty="0">
                <a:latin typeface="Century Gothic" panose="020B0502020202020204" pitchFamily="34" charset="0"/>
              </a:rPr>
              <a:t>принимаемом БО</a:t>
            </a:r>
          </a:p>
        </p:txBody>
      </p:sp>
      <p:cxnSp>
        <p:nvCxnSpPr>
          <p:cNvPr id="101" name="Прямая со стрелкой 100"/>
          <p:cNvCxnSpPr/>
          <p:nvPr/>
        </p:nvCxnSpPr>
        <p:spPr>
          <a:xfrm flipV="1">
            <a:off x="1630817" y="4626390"/>
            <a:ext cx="564919" cy="18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 flipV="1">
            <a:off x="1630817" y="4763652"/>
            <a:ext cx="564919" cy="18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18" name="Picture 4" descr="C:\Users\Chepurnov\Desktop\w256h2561380453900FileDocument256x2563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482" y="2948517"/>
            <a:ext cx="236839" cy="23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6" descr="C:\Users\Chepurnov\Desktop\Tick_Mark_icon-icons.com_6914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038578"/>
            <a:ext cx="174069" cy="17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" name="Прямоугольник 124"/>
          <p:cNvSpPr/>
          <p:nvPr/>
        </p:nvSpPr>
        <p:spPr>
          <a:xfrm>
            <a:off x="8065321" y="2834504"/>
            <a:ext cx="104904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900" dirty="0">
                <a:latin typeface="Century Gothic" panose="020B0502020202020204" pitchFamily="34" charset="0"/>
              </a:rPr>
              <a:t>Протокол несоответствия 221н</a:t>
            </a:r>
          </a:p>
        </p:txBody>
      </p:sp>
      <p:pic>
        <p:nvPicPr>
          <p:cNvPr id="130" name="Picture 2" descr="C:\Users\Chepurnov\Desktop\Document-edit_icon-icons.com_5212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696" y="1848329"/>
            <a:ext cx="176742" cy="19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" name="Прямоугольник 130"/>
          <p:cNvSpPr/>
          <p:nvPr/>
        </p:nvSpPr>
        <p:spPr>
          <a:xfrm>
            <a:off x="2418292" y="2273463"/>
            <a:ext cx="2156939" cy="4720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132" name="Прямоугольник 131"/>
          <p:cNvSpPr/>
          <p:nvPr/>
        </p:nvSpPr>
        <p:spPr>
          <a:xfrm>
            <a:off x="2467828" y="2295759"/>
            <a:ext cx="223971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dirty="0">
                <a:latin typeface="Century Gothic" panose="020B0502020202020204" pitchFamily="34" charset="0"/>
              </a:rPr>
              <a:t>Подписание и направление </a:t>
            </a:r>
          </a:p>
          <a:p>
            <a:pPr algn="ctr"/>
            <a:r>
              <a:rPr lang="ru-RU" sz="1100" dirty="0">
                <a:latin typeface="Century Gothic" panose="020B0502020202020204" pitchFamily="34" charset="0"/>
              </a:rPr>
              <a:t>на постановку на учет</a:t>
            </a:r>
          </a:p>
        </p:txBody>
      </p:sp>
      <p:pic>
        <p:nvPicPr>
          <p:cNvPr id="133" name="Picture 2" descr="C:\Users\Chepurnov\Desktop\Document-edit_icon-icons.com_5212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597" y="2409799"/>
            <a:ext cx="176742" cy="19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7" name="Прямая со стрелкой 136"/>
          <p:cNvCxnSpPr/>
          <p:nvPr/>
        </p:nvCxnSpPr>
        <p:spPr>
          <a:xfrm>
            <a:off x="4716016" y="2505651"/>
            <a:ext cx="1656184" cy="555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Прямая со стрелкой 137"/>
          <p:cNvCxnSpPr/>
          <p:nvPr/>
        </p:nvCxnSpPr>
        <p:spPr>
          <a:xfrm flipH="1">
            <a:off x="3563888" y="3083471"/>
            <a:ext cx="2730117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Прямоугольник 138"/>
          <p:cNvSpPr/>
          <p:nvPr/>
        </p:nvSpPr>
        <p:spPr>
          <a:xfrm>
            <a:off x="3937247" y="2852936"/>
            <a:ext cx="206178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1000" dirty="0">
                <a:latin typeface="Century Gothic" panose="020B0502020202020204" pitchFamily="34" charset="0"/>
              </a:rPr>
              <a:t>Результат постановки на учет</a:t>
            </a:r>
          </a:p>
        </p:txBody>
      </p:sp>
      <p:sp>
        <p:nvSpPr>
          <p:cNvPr id="140" name="Прямоугольник 139"/>
          <p:cNvSpPr/>
          <p:nvPr/>
        </p:nvSpPr>
        <p:spPr>
          <a:xfrm>
            <a:off x="6703512" y="2029515"/>
            <a:ext cx="2156939" cy="4720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10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rPr>
              <a:t>Контроль БО на </a:t>
            </a:r>
          </a:p>
          <a:p>
            <a:pPr algn="ctr"/>
            <a:r>
              <a:rPr lang="ru-RU" altLang="ru-RU" sz="110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rPr>
              <a:t>соответствие 221н </a:t>
            </a:r>
          </a:p>
        </p:txBody>
      </p:sp>
      <p:pic>
        <p:nvPicPr>
          <p:cNvPr id="141" name="Picture 5" descr="C:\Users\Chepurnov\Desktop\w128h1281349047307oldzoomorigina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310" y="2087435"/>
            <a:ext cx="356215" cy="35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Picture 4" descr="C:\Users\Chepurnov\Desktop\w256h2561380453900FileDocument256x2563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2907245"/>
            <a:ext cx="236839" cy="23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Chepurnov\Desktop\76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994" y="3046701"/>
            <a:ext cx="129530" cy="12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" name="Стрелка вправо 142"/>
          <p:cNvSpPr/>
          <p:nvPr/>
        </p:nvSpPr>
        <p:spPr>
          <a:xfrm rot="5400000">
            <a:off x="7594923" y="2541320"/>
            <a:ext cx="348712" cy="333214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pic>
        <p:nvPicPr>
          <p:cNvPr id="148" name="Picture 2" descr="C:\Users\Chepurnov\Desktop\Document-edit_icon-icons.com_5212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78" y="4585436"/>
            <a:ext cx="176742" cy="19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" name="Прямоугольник 148"/>
          <p:cNvSpPr/>
          <p:nvPr/>
        </p:nvSpPr>
        <p:spPr>
          <a:xfrm>
            <a:off x="469550" y="4473358"/>
            <a:ext cx="9589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1000" dirty="0">
                <a:latin typeface="Century Gothic" panose="020B0502020202020204" pitchFamily="34" charset="0"/>
              </a:rPr>
              <a:t>Сведения о </a:t>
            </a:r>
          </a:p>
          <a:p>
            <a:pPr algn="ctr"/>
            <a:r>
              <a:rPr lang="ru-RU" altLang="ru-RU" sz="1000" dirty="0">
                <a:latin typeface="Century Gothic" panose="020B0502020202020204" pitchFamily="34" charset="0"/>
              </a:rPr>
              <a:t>контракте</a:t>
            </a:r>
          </a:p>
        </p:txBody>
      </p:sp>
      <p:pic>
        <p:nvPicPr>
          <p:cNvPr id="151" name="Picture 4" descr="C:\Users\Chepurnov\Desktop\w256h2561380453900FileDocument256x2563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851" y="3679381"/>
            <a:ext cx="236839" cy="23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5" descr="C:\Users\Chepurnov\Desktop\w128h1281349047307oldzoomorigina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270" y="3772204"/>
            <a:ext cx="178107" cy="17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5" name="Прямоугольник 154"/>
          <p:cNvSpPr/>
          <p:nvPr/>
        </p:nvSpPr>
        <p:spPr>
          <a:xfrm>
            <a:off x="2403721" y="4399833"/>
            <a:ext cx="2156939" cy="4720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156" name="Прямоугольник 155"/>
          <p:cNvSpPr/>
          <p:nvPr/>
        </p:nvSpPr>
        <p:spPr>
          <a:xfrm>
            <a:off x="2466877" y="4422129"/>
            <a:ext cx="221246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dirty="0">
                <a:latin typeface="Century Gothic" panose="020B0502020202020204" pitchFamily="34" charset="0"/>
              </a:rPr>
              <a:t>Формирование сведений о </a:t>
            </a:r>
          </a:p>
          <a:p>
            <a:pPr algn="ctr"/>
            <a:r>
              <a:rPr lang="ru-RU" sz="1100" dirty="0">
                <a:latin typeface="Century Gothic" panose="020B0502020202020204" pitchFamily="34" charset="0"/>
              </a:rPr>
              <a:t>принятом БО</a:t>
            </a:r>
          </a:p>
        </p:txBody>
      </p:sp>
      <p:pic>
        <p:nvPicPr>
          <p:cNvPr id="160" name="Picture 2" descr="C:\Users\Chepurnov\Desktop\Document-edit_icon-icons.com_5212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026" y="4536169"/>
            <a:ext cx="176742" cy="19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1" name="Прямоугольник 160"/>
          <p:cNvSpPr/>
          <p:nvPr/>
        </p:nvSpPr>
        <p:spPr>
          <a:xfrm>
            <a:off x="2412622" y="4961303"/>
            <a:ext cx="2156939" cy="4720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162" name="Прямоугольник 161"/>
          <p:cNvSpPr/>
          <p:nvPr/>
        </p:nvSpPr>
        <p:spPr>
          <a:xfrm>
            <a:off x="2462158" y="4983599"/>
            <a:ext cx="223971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dirty="0">
                <a:latin typeface="Century Gothic" panose="020B0502020202020204" pitchFamily="34" charset="0"/>
              </a:rPr>
              <a:t>Подписание и направление </a:t>
            </a:r>
          </a:p>
          <a:p>
            <a:pPr algn="ctr"/>
            <a:r>
              <a:rPr lang="ru-RU" sz="1100" dirty="0">
                <a:latin typeface="Century Gothic" panose="020B0502020202020204" pitchFamily="34" charset="0"/>
              </a:rPr>
              <a:t>на постановку на учет</a:t>
            </a:r>
          </a:p>
        </p:txBody>
      </p:sp>
      <p:pic>
        <p:nvPicPr>
          <p:cNvPr id="163" name="Picture 2" descr="C:\Users\Chepurnov\Desktop\Document-edit_icon-icons.com_5212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927" y="5097639"/>
            <a:ext cx="176742" cy="19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6" name="Прямая со стрелкой 165"/>
          <p:cNvCxnSpPr/>
          <p:nvPr/>
        </p:nvCxnSpPr>
        <p:spPr>
          <a:xfrm>
            <a:off x="4710346" y="5193491"/>
            <a:ext cx="1656184" cy="555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Прямоугольник 168"/>
          <p:cNvSpPr/>
          <p:nvPr/>
        </p:nvSpPr>
        <p:spPr>
          <a:xfrm>
            <a:off x="6697842" y="4511849"/>
            <a:ext cx="2156939" cy="4720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10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rPr>
              <a:t>Контроль БО на </a:t>
            </a:r>
          </a:p>
          <a:p>
            <a:pPr algn="ctr"/>
            <a:r>
              <a:rPr lang="ru-RU" altLang="ru-RU" sz="110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rPr>
              <a:t>соответствие 221н </a:t>
            </a:r>
          </a:p>
        </p:txBody>
      </p:sp>
      <p:pic>
        <p:nvPicPr>
          <p:cNvPr id="170" name="Picture 5" descr="C:\Users\Chepurnov\Desktop\w128h1281349047307oldzoomorigina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640" y="4569769"/>
            <a:ext cx="356215" cy="35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2016147" y="4160500"/>
            <a:ext cx="6948341" cy="0"/>
          </a:xfrm>
          <a:prstGeom prst="line">
            <a:avLst/>
          </a:prstGeom>
          <a:ln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Прямоугольник 180"/>
          <p:cNvSpPr/>
          <p:nvPr/>
        </p:nvSpPr>
        <p:spPr>
          <a:xfrm>
            <a:off x="6701275" y="1628800"/>
            <a:ext cx="244169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" i="1" dirty="0">
                <a:solidFill>
                  <a:srgbClr val="0070C0"/>
                </a:solidFill>
                <a:latin typeface="Century Gothic" panose="020B0502020202020204" pitchFamily="34" charset="0"/>
              </a:rPr>
              <a:t>(Принимаемые бюджетные обязательства)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6876256" y="4199230"/>
            <a:ext cx="219803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" i="1" dirty="0">
                <a:solidFill>
                  <a:srgbClr val="0070C0"/>
                </a:solidFill>
                <a:latin typeface="Century Gothic" panose="020B0502020202020204" pitchFamily="34" charset="0"/>
              </a:rPr>
              <a:t>(Принятые бюджетные обязательства)</a:t>
            </a:r>
          </a:p>
        </p:txBody>
      </p:sp>
      <p:sp>
        <p:nvSpPr>
          <p:cNvPr id="90" name="Стрелка вправо 89"/>
          <p:cNvSpPr/>
          <p:nvPr/>
        </p:nvSpPr>
        <p:spPr>
          <a:xfrm rot="5400000">
            <a:off x="7171416" y="3436749"/>
            <a:ext cx="348712" cy="333214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cxnSp>
        <p:nvCxnSpPr>
          <p:cNvPr id="91" name="Прямая со стрелкой 90"/>
          <p:cNvCxnSpPr/>
          <p:nvPr/>
        </p:nvCxnSpPr>
        <p:spPr>
          <a:xfrm flipH="1">
            <a:off x="3570075" y="6101101"/>
            <a:ext cx="2730117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Прямоугольник 93"/>
          <p:cNvSpPr/>
          <p:nvPr/>
        </p:nvSpPr>
        <p:spPr>
          <a:xfrm>
            <a:off x="3943434" y="5870566"/>
            <a:ext cx="206178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1000" dirty="0">
                <a:latin typeface="Century Gothic" panose="020B0502020202020204" pitchFamily="34" charset="0"/>
              </a:rPr>
              <a:t>Результат постановки на учет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895911" y="5157192"/>
            <a:ext cx="887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latin typeface="Century Gothic" panose="020B0502020202020204" pitchFamily="34" charset="0"/>
              </a:rPr>
              <a:t>Извещение о постановке на учет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6879749" y="6121296"/>
            <a:ext cx="9119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900" dirty="0">
                <a:latin typeface="Century Gothic" panose="020B0502020202020204" pitchFamily="34" charset="0"/>
              </a:rPr>
              <a:t>Отражение БО на л/с</a:t>
            </a:r>
          </a:p>
        </p:txBody>
      </p:sp>
      <p:pic>
        <p:nvPicPr>
          <p:cNvPr id="99" name="Picture 4" descr="C:\Users\Chepurnov\Desktop\w256h2561380453900FileDocument256x2563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619" y="5434081"/>
            <a:ext cx="236839" cy="23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6" descr="C:\Users\Chepurnov\Desktop\Tick_Mark_icon-icons.com_6914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385" y="5524142"/>
            <a:ext cx="174069" cy="17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" name="Прямоугольник 102"/>
          <p:cNvSpPr/>
          <p:nvPr/>
        </p:nvSpPr>
        <p:spPr>
          <a:xfrm>
            <a:off x="8059458" y="5320068"/>
            <a:ext cx="104904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900" dirty="0">
                <a:latin typeface="Century Gothic" panose="020B0502020202020204" pitchFamily="34" charset="0"/>
              </a:rPr>
              <a:t>Протокол несоответствия 221н</a:t>
            </a:r>
          </a:p>
        </p:txBody>
      </p:sp>
      <p:pic>
        <p:nvPicPr>
          <p:cNvPr id="104" name="Picture 4" descr="C:\Users\Chepurnov\Desktop\w256h2561380453900FileDocument256x2563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497" y="5392809"/>
            <a:ext cx="236839" cy="23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2" descr="C:\Users\Chepurnov\Desktop\76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131" y="5532265"/>
            <a:ext cx="129530" cy="12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" name="Стрелка вправо 105"/>
          <p:cNvSpPr/>
          <p:nvPr/>
        </p:nvSpPr>
        <p:spPr>
          <a:xfrm rot="5400000">
            <a:off x="7589060" y="5026884"/>
            <a:ext cx="348712" cy="333214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pic>
        <p:nvPicPr>
          <p:cNvPr id="107" name="Picture 4" descr="C:\Users\Chepurnov\Desktop\w256h2561380453900FileDocument256x2563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988" y="6164945"/>
            <a:ext cx="236839" cy="23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5" descr="C:\Users\Chepurnov\Desktop\w128h1281349047307oldzoomorigina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407" y="6257768"/>
            <a:ext cx="178107" cy="17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Стрелка вправо 108"/>
          <p:cNvSpPr/>
          <p:nvPr/>
        </p:nvSpPr>
        <p:spPr>
          <a:xfrm rot="5400000">
            <a:off x="7165553" y="5796590"/>
            <a:ext cx="348712" cy="333214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5033753" y="4982979"/>
            <a:ext cx="11448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1000" dirty="0">
                <a:latin typeface="Century Gothic" panose="020B0502020202020204" pitchFamily="34" charset="0"/>
              </a:rPr>
              <a:t>Сведения о БО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5018221" y="2318683"/>
            <a:ext cx="11448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1000" dirty="0">
                <a:latin typeface="Century Gothic" panose="020B0502020202020204" pitchFamily="34" charset="0"/>
              </a:rPr>
              <a:t>Сведения о БО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1763688" y="2852936"/>
            <a:ext cx="1718502" cy="4720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rPr>
              <a:t>Размещение извещения о закупке, если БО поставлено на учет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1701370" y="5877272"/>
            <a:ext cx="1718502" cy="4720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</a:rPr>
              <a:t>Отражение сведений о результатах учета БО</a:t>
            </a:r>
          </a:p>
        </p:txBody>
      </p:sp>
    </p:spTree>
    <p:extLst>
      <p:ext uri="{BB962C8B-B14F-4D97-AF65-F5344CB8AC3E}">
        <p14:creationId xmlns:p14="http://schemas.microsoft.com/office/powerpoint/2010/main" val="26766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D8E7676-675B-4FE8-A990-94EB5B01EBC4}"/>
              </a:ext>
            </a:extLst>
          </p:cNvPr>
          <p:cNvSpPr txBox="1"/>
          <p:nvPr/>
        </p:nvSpPr>
        <p:spPr>
          <a:xfrm>
            <a:off x="1979712" y="192881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Century Gothic" panose="020B0502020202020204" pitchFamily="34" charset="0"/>
              </a:rPr>
              <a:t>Методические материалы</a:t>
            </a:r>
            <a:endParaRPr lang="ru-RU" b="1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5198"/>
            <a:ext cx="8820472" cy="4826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831169"/>
      </p:ext>
    </p:extLst>
  </p:cSld>
  <p:clrMapOvr>
    <a:masterClrMapping/>
  </p:clrMapOvr>
</p:sld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13">
      <a:dk1>
        <a:srgbClr val="003864"/>
      </a:dk1>
      <a:lt1>
        <a:srgbClr val="FFFFFF"/>
      </a:lt1>
      <a:dk2>
        <a:srgbClr val="000066"/>
      </a:dk2>
      <a:lt2>
        <a:srgbClr val="C8C8C8"/>
      </a:lt2>
      <a:accent1>
        <a:srgbClr val="003864"/>
      </a:accent1>
      <a:accent2>
        <a:srgbClr val="333399"/>
      </a:accent2>
      <a:accent3>
        <a:srgbClr val="FFFFFF"/>
      </a:accent3>
      <a:accent4>
        <a:srgbClr val="002E54"/>
      </a:accent4>
      <a:accent5>
        <a:srgbClr val="AAAEB8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3">
        <a:dk1>
          <a:srgbClr val="003864"/>
        </a:dk1>
        <a:lt1>
          <a:srgbClr val="FFFFFF"/>
        </a:lt1>
        <a:dk2>
          <a:srgbClr val="000066"/>
        </a:dk2>
        <a:lt2>
          <a:srgbClr val="C8C8C8"/>
        </a:lt2>
        <a:accent1>
          <a:srgbClr val="003864"/>
        </a:accent1>
        <a:accent2>
          <a:srgbClr val="333399"/>
        </a:accent2>
        <a:accent3>
          <a:srgbClr val="FFFFFF"/>
        </a:accent3>
        <a:accent4>
          <a:srgbClr val="002E54"/>
        </a:accent4>
        <a:accent5>
          <a:srgbClr val="AAAEB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ма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00206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666666"/>
        </a:dk2>
        <a:lt2>
          <a:srgbClr val="D2D2D2"/>
        </a:lt2>
        <a:accent1>
          <a:srgbClr val="FF388C"/>
        </a:accent1>
        <a:accent2>
          <a:srgbClr val="E40059"/>
        </a:accent2>
        <a:accent3>
          <a:srgbClr val="FFFFFF"/>
        </a:accent3>
        <a:accent4>
          <a:srgbClr val="000000"/>
        </a:accent4>
        <a:accent5>
          <a:srgbClr val="FFAEC5"/>
        </a:accent5>
        <a:accent6>
          <a:srgbClr val="CF0050"/>
        </a:accent6>
        <a:hlink>
          <a:srgbClr val="17BBFD"/>
        </a:hlink>
        <a:folHlink>
          <a:srgbClr val="FF79C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212</Words>
  <Application>Microsoft Office PowerPoint</Application>
  <PresentationFormat>Экран (4:3)</PresentationFormat>
  <Paragraphs>72</Paragraphs>
  <Slides>4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6" baseType="lpstr">
      <vt:lpstr>1_Оформление по умолчанию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перехода  на современные технологии банковского обслуживания  для ГРБС</dc:title>
  <dc:creator/>
  <cp:lastModifiedBy/>
  <cp:revision>80</cp:revision>
  <dcterms:created xsi:type="dcterms:W3CDTF">2010-11-12T06:22:57Z</dcterms:created>
  <dcterms:modified xsi:type="dcterms:W3CDTF">2018-08-08T07:05:55Z</dcterms:modified>
</cp:coreProperties>
</file>